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4"/>
  </p:normalViewPr>
  <p:slideViewPr>
    <p:cSldViewPr>
      <p:cViewPr varScale="1">
        <p:scale>
          <a:sx n="77" d="100"/>
          <a:sy n="77" d="100"/>
        </p:scale>
        <p:origin x="1640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95551"/>
            <a:ext cx="9766300" cy="67242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95141" y="2311314"/>
            <a:ext cx="8490585" cy="3695700"/>
          </a:xfrm>
          <a:custGeom>
            <a:avLst/>
            <a:gdLst/>
            <a:ahLst/>
            <a:cxnLst/>
            <a:rect l="l" t="t" r="r" b="b"/>
            <a:pathLst>
              <a:path w="8490585" h="3695700">
                <a:moveTo>
                  <a:pt x="8490417" y="0"/>
                </a:moveTo>
                <a:lnTo>
                  <a:pt x="0" y="0"/>
                </a:lnTo>
                <a:lnTo>
                  <a:pt x="0" y="3695315"/>
                </a:lnTo>
                <a:lnTo>
                  <a:pt x="8490417" y="3695315"/>
                </a:lnTo>
                <a:lnTo>
                  <a:pt x="84904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8948" y="2616367"/>
            <a:ext cx="8315503" cy="705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3181" y="3582392"/>
            <a:ext cx="8027037" cy="2070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17500"/>
            <a:ext cx="9766300" cy="69023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17500"/>
            <a:ext cx="9766300" cy="69023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95551"/>
            <a:ext cx="9766300" cy="67242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495551"/>
            <a:ext cx="9766300" cy="6724650"/>
            <a:chOff x="457200" y="495551"/>
            <a:chExt cx="9766300" cy="6724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6300" cy="67242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95141" y="1894004"/>
              <a:ext cx="8490585" cy="3251835"/>
            </a:xfrm>
            <a:custGeom>
              <a:avLst/>
              <a:gdLst/>
              <a:ahLst/>
              <a:cxnLst/>
              <a:rect l="l" t="t" r="r" b="b"/>
              <a:pathLst>
                <a:path w="8490585" h="3251835">
                  <a:moveTo>
                    <a:pt x="8490416" y="0"/>
                  </a:moveTo>
                  <a:lnTo>
                    <a:pt x="0" y="0"/>
                  </a:lnTo>
                  <a:lnTo>
                    <a:pt x="0" y="3251222"/>
                  </a:lnTo>
                  <a:lnTo>
                    <a:pt x="8490416" y="3251222"/>
                  </a:lnTo>
                  <a:lnTo>
                    <a:pt x="8490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94040" y="1833525"/>
            <a:ext cx="8454390" cy="328739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350" spc="-10" dirty="0">
                <a:latin typeface="Calibri Light"/>
                <a:cs typeface="Calibri Light"/>
              </a:rPr>
              <a:t>Reaktor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-15" dirty="0">
                <a:latin typeface="Calibri Light"/>
                <a:cs typeface="Calibri Light"/>
              </a:rPr>
              <a:t>Argentina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-5" dirty="0">
                <a:latin typeface="Calibri Light"/>
                <a:cs typeface="Calibri Light"/>
              </a:rPr>
              <a:t>cambia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5" dirty="0">
                <a:latin typeface="Calibri Light"/>
                <a:cs typeface="Calibri Light"/>
              </a:rPr>
              <a:t>su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envase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para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adaptarse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20" dirty="0">
                <a:latin typeface="Calibri Light"/>
                <a:cs typeface="Calibri Light"/>
              </a:rPr>
              <a:t>a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5" dirty="0">
                <a:latin typeface="Calibri Light"/>
                <a:cs typeface="Calibri Light"/>
              </a:rPr>
              <a:t>la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-5" dirty="0">
                <a:latin typeface="Calibri Light"/>
                <a:cs typeface="Calibri Light"/>
              </a:rPr>
              <a:t>imagen</a:t>
            </a:r>
            <a:r>
              <a:rPr sz="1350" spc="260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internacional</a:t>
            </a:r>
            <a:r>
              <a:rPr sz="1350" spc="-20" dirty="0">
                <a:latin typeface="Calibri Light"/>
                <a:cs typeface="Calibri Light"/>
              </a:rPr>
              <a:t> </a:t>
            </a:r>
            <a:r>
              <a:rPr sz="1350" spc="5" dirty="0">
                <a:latin typeface="Calibri Light"/>
                <a:cs typeface="Calibri Light"/>
              </a:rPr>
              <a:t>de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5" dirty="0">
                <a:latin typeface="Calibri Light"/>
                <a:cs typeface="Calibri Light"/>
              </a:rPr>
              <a:t>la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marca.</a:t>
            </a:r>
            <a:endParaRPr sz="1350">
              <a:latin typeface="Calibri Light"/>
              <a:cs typeface="Calibri Light"/>
            </a:endParaRPr>
          </a:p>
          <a:p>
            <a:pPr marL="12700" marR="486409">
              <a:lnSpc>
                <a:spcPct val="131400"/>
              </a:lnSpc>
              <a:spcBef>
                <a:spcPts val="225"/>
              </a:spcBef>
            </a:pPr>
            <a:r>
              <a:rPr sz="1400" spc="-25" dirty="0">
                <a:latin typeface="Calibri Light"/>
                <a:cs typeface="Calibri Light"/>
              </a:rPr>
              <a:t>Sin</a:t>
            </a:r>
            <a:r>
              <a:rPr sz="1400" spc="-55" dirty="0">
                <a:latin typeface="Calibri Light"/>
                <a:cs typeface="Calibri Light"/>
              </a:rPr>
              <a:t> </a:t>
            </a:r>
            <a:r>
              <a:rPr sz="1400" spc="-40" dirty="0">
                <a:latin typeface="Calibri Light"/>
                <a:cs typeface="Calibri Light"/>
              </a:rPr>
              <a:t>embargo,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dirty="0">
                <a:latin typeface="Calibri Light"/>
                <a:cs typeface="Calibri Light"/>
              </a:rPr>
              <a:t>a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15" dirty="0">
                <a:latin typeface="Calibri Light"/>
                <a:cs typeface="Calibri Light"/>
              </a:rPr>
              <a:t>la</a:t>
            </a:r>
            <a:r>
              <a:rPr sz="1400" spc="-55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hora</a:t>
            </a:r>
            <a:r>
              <a:rPr sz="1400" spc="-55" dirty="0">
                <a:latin typeface="Calibri Light"/>
                <a:cs typeface="Calibri Light"/>
              </a:rPr>
              <a:t> </a:t>
            </a:r>
            <a:r>
              <a:rPr sz="1400" spc="-20" dirty="0">
                <a:latin typeface="Calibri Light"/>
                <a:cs typeface="Calibri Light"/>
              </a:rPr>
              <a:t>de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comunicarlo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queremos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decirle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dirty="0">
                <a:latin typeface="Calibri Light"/>
                <a:cs typeface="Calibri Light"/>
              </a:rPr>
              <a:t>a</a:t>
            </a:r>
            <a:r>
              <a:rPr sz="1400" spc="-55" dirty="0">
                <a:latin typeface="Calibri Light"/>
                <a:cs typeface="Calibri Light"/>
              </a:rPr>
              <a:t> </a:t>
            </a:r>
            <a:r>
              <a:rPr sz="1400" spc="-15" dirty="0">
                <a:latin typeface="Calibri Light"/>
                <a:cs typeface="Calibri Light"/>
              </a:rPr>
              <a:t>su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audiencia</a:t>
            </a:r>
            <a:r>
              <a:rPr sz="1400" spc="-55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algo</a:t>
            </a:r>
            <a:r>
              <a:rPr sz="1400" spc="-40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que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15" dirty="0">
                <a:latin typeface="Calibri Light"/>
                <a:cs typeface="Calibri Light"/>
              </a:rPr>
              <a:t>le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resuene,</a:t>
            </a:r>
            <a:r>
              <a:rPr sz="1400" spc="-40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que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15" dirty="0">
                <a:latin typeface="Calibri Light"/>
                <a:cs typeface="Calibri Light"/>
              </a:rPr>
              <a:t>le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agregue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más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valor </a:t>
            </a:r>
            <a:r>
              <a:rPr sz="1400" spc="-30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personal.</a:t>
            </a:r>
            <a:endParaRPr sz="140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400" spc="-35" dirty="0">
                <a:latin typeface="Calibri Light"/>
                <a:cs typeface="Calibri Light"/>
              </a:rPr>
              <a:t>Estamos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20" dirty="0">
                <a:latin typeface="Calibri Light"/>
                <a:cs typeface="Calibri Light"/>
              </a:rPr>
              <a:t>en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una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era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donde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todos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necesitamos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mucha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energía.</a:t>
            </a:r>
            <a:endParaRPr sz="140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400" spc="-35" dirty="0">
                <a:latin typeface="Calibri Light"/>
                <a:cs typeface="Calibri Light"/>
              </a:rPr>
              <a:t>Reaktor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0" dirty="0">
                <a:latin typeface="Calibri Light"/>
                <a:cs typeface="Calibri Light"/>
              </a:rPr>
              <a:t>se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40" dirty="0">
                <a:latin typeface="Calibri Light"/>
                <a:cs typeface="Calibri Light"/>
              </a:rPr>
              <a:t>transforma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para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traernos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esa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energía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que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necesitamos,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dirty="0">
                <a:latin typeface="Calibri Light"/>
                <a:cs typeface="Calibri Light"/>
              </a:rPr>
              <a:t>y</a:t>
            </a:r>
            <a:r>
              <a:rPr sz="1400" spc="-40" dirty="0">
                <a:latin typeface="Calibri Light"/>
                <a:cs typeface="Calibri Light"/>
              </a:rPr>
              <a:t> </a:t>
            </a:r>
            <a:r>
              <a:rPr sz="1400" spc="-15" dirty="0">
                <a:latin typeface="Calibri Light"/>
                <a:cs typeface="Calibri Light"/>
              </a:rPr>
              <a:t>lo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hace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con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0" dirty="0">
                <a:latin typeface="Calibri Light"/>
                <a:cs typeface="Calibri Light"/>
              </a:rPr>
              <a:t>un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envase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que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transmite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sus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valores:</a:t>
            </a:r>
            <a:endParaRPr sz="140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350" spc="-10" dirty="0">
                <a:latin typeface="Calibri Light"/>
                <a:cs typeface="Calibri Light"/>
              </a:rPr>
              <a:t>triunfar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-15" dirty="0">
                <a:latin typeface="Calibri Light"/>
                <a:cs typeface="Calibri Light"/>
              </a:rPr>
              <a:t>frente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20" dirty="0">
                <a:latin typeface="Calibri Light"/>
                <a:cs typeface="Calibri Light"/>
              </a:rPr>
              <a:t>a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5" dirty="0">
                <a:latin typeface="Calibri Light"/>
                <a:cs typeface="Calibri Light"/>
              </a:rPr>
              <a:t>los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obstáculos,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confianza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5" dirty="0">
                <a:latin typeface="Calibri Light"/>
                <a:cs typeface="Calibri Light"/>
              </a:rPr>
              <a:t>en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dirty="0">
                <a:latin typeface="Calibri Light"/>
                <a:cs typeface="Calibri Light"/>
              </a:rPr>
              <a:t>que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dirty="0">
                <a:latin typeface="Calibri Light"/>
                <a:cs typeface="Calibri Light"/>
              </a:rPr>
              <a:t>se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puede,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-5" dirty="0">
                <a:latin typeface="Calibri Light"/>
                <a:cs typeface="Calibri Light"/>
              </a:rPr>
              <a:t>tomar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nuevo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impulso,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seguir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siempre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para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adelante.</a:t>
            </a:r>
            <a:endParaRPr sz="1350">
              <a:latin typeface="Calibri Light"/>
              <a:cs typeface="Calibri Light"/>
            </a:endParaRPr>
          </a:p>
          <a:p>
            <a:pPr marL="12700" marR="398780">
              <a:lnSpc>
                <a:spcPct val="130700"/>
              </a:lnSpc>
              <a:spcBef>
                <a:spcPts val="330"/>
              </a:spcBef>
            </a:pPr>
            <a:r>
              <a:rPr sz="1400" spc="-30" dirty="0">
                <a:latin typeface="Calibri Light"/>
                <a:cs typeface="Calibri Light"/>
              </a:rPr>
              <a:t>Este </a:t>
            </a:r>
            <a:r>
              <a:rPr sz="1400" spc="-35" dirty="0">
                <a:latin typeface="Calibri Light"/>
                <a:cs typeface="Calibri Light"/>
              </a:rPr>
              <a:t>envase </a:t>
            </a:r>
            <a:r>
              <a:rPr sz="1400" spc="-30" dirty="0">
                <a:latin typeface="Calibri Light"/>
                <a:cs typeface="Calibri Light"/>
              </a:rPr>
              <a:t>refleja </a:t>
            </a:r>
            <a:r>
              <a:rPr sz="1400" spc="-15" dirty="0">
                <a:latin typeface="Calibri Light"/>
                <a:cs typeface="Calibri Light"/>
              </a:rPr>
              <a:t>la </a:t>
            </a:r>
            <a:r>
              <a:rPr sz="1400" spc="-35" dirty="0">
                <a:latin typeface="Calibri Light"/>
                <a:cs typeface="Calibri Light"/>
              </a:rPr>
              <a:t>energía </a:t>
            </a:r>
            <a:r>
              <a:rPr sz="1400" spc="-25" dirty="0">
                <a:latin typeface="Calibri Light"/>
                <a:cs typeface="Calibri Light"/>
              </a:rPr>
              <a:t>que </a:t>
            </a:r>
            <a:r>
              <a:rPr sz="1400" spc="-35" dirty="0">
                <a:latin typeface="Calibri Light"/>
                <a:cs typeface="Calibri Light"/>
              </a:rPr>
              <a:t>irradia </a:t>
            </a:r>
            <a:r>
              <a:rPr sz="1400" spc="-50" dirty="0">
                <a:latin typeface="Calibri Light"/>
                <a:cs typeface="Calibri Light"/>
              </a:rPr>
              <a:t>Reaktor, </a:t>
            </a:r>
            <a:r>
              <a:rPr sz="1400" spc="-20" dirty="0">
                <a:latin typeface="Calibri Light"/>
                <a:cs typeface="Calibri Light"/>
              </a:rPr>
              <a:t>el </a:t>
            </a:r>
            <a:r>
              <a:rPr sz="1400" spc="-30" dirty="0">
                <a:latin typeface="Calibri Light"/>
                <a:cs typeface="Calibri Light"/>
              </a:rPr>
              <a:t>poder </a:t>
            </a:r>
            <a:r>
              <a:rPr sz="1400" spc="-25" dirty="0">
                <a:latin typeface="Calibri Light"/>
                <a:cs typeface="Calibri Light"/>
              </a:rPr>
              <a:t>que </a:t>
            </a:r>
            <a:r>
              <a:rPr sz="1400" spc="-35" dirty="0">
                <a:latin typeface="Calibri Light"/>
                <a:cs typeface="Calibri Light"/>
              </a:rPr>
              <a:t>está dentro </a:t>
            </a:r>
            <a:r>
              <a:rPr sz="1400" spc="-20" dirty="0">
                <a:latin typeface="Calibri Light"/>
                <a:cs typeface="Calibri Light"/>
              </a:rPr>
              <a:t>de </a:t>
            </a:r>
            <a:r>
              <a:rPr sz="1400" spc="-30" dirty="0">
                <a:latin typeface="Calibri Light"/>
                <a:cs typeface="Calibri Light"/>
              </a:rPr>
              <a:t>nosotros </a:t>
            </a:r>
            <a:r>
              <a:rPr sz="1400" spc="-35" dirty="0">
                <a:latin typeface="Calibri Light"/>
                <a:cs typeface="Calibri Light"/>
              </a:rPr>
              <a:t>para </a:t>
            </a:r>
            <a:r>
              <a:rPr sz="1400" spc="-30" dirty="0">
                <a:latin typeface="Calibri Light"/>
                <a:cs typeface="Calibri Light"/>
              </a:rPr>
              <a:t>conseguir </a:t>
            </a:r>
            <a:r>
              <a:rPr sz="1400" spc="-15" dirty="0">
                <a:latin typeface="Calibri Light"/>
                <a:cs typeface="Calibri Light"/>
              </a:rPr>
              <a:t>lo </a:t>
            </a:r>
            <a:r>
              <a:rPr sz="1400" spc="-25" dirty="0">
                <a:latin typeface="Calibri Light"/>
                <a:cs typeface="Calibri Light"/>
              </a:rPr>
              <a:t>que </a:t>
            </a:r>
            <a:r>
              <a:rPr sz="1400" spc="-20" dirty="0">
                <a:latin typeface="Calibri Light"/>
                <a:cs typeface="Calibri Light"/>
              </a:rPr>
              <a:t>nos </a:t>
            </a:r>
            <a:r>
              <a:rPr sz="1400" spc="-15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proponemos.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Las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cosas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20" dirty="0">
                <a:latin typeface="Calibri Light"/>
                <a:cs typeface="Calibri Light"/>
              </a:rPr>
              <a:t>no</a:t>
            </a:r>
            <a:r>
              <a:rPr sz="1400" spc="-40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vienen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solas,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sino</a:t>
            </a:r>
            <a:r>
              <a:rPr sz="1400" spc="-40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que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hay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que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salir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dirty="0">
                <a:latin typeface="Calibri Light"/>
                <a:cs typeface="Calibri Light"/>
              </a:rPr>
              <a:t>a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buscarlas.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Hay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que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5" dirty="0">
                <a:latin typeface="Calibri Light"/>
                <a:cs typeface="Calibri Light"/>
              </a:rPr>
              <a:t>salir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20" dirty="0">
                <a:latin typeface="Calibri Light"/>
                <a:cs typeface="Calibri Light"/>
              </a:rPr>
              <a:t>de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15" dirty="0">
                <a:latin typeface="Calibri Light"/>
                <a:cs typeface="Calibri Light"/>
              </a:rPr>
              <a:t>la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zona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20" dirty="0">
                <a:latin typeface="Calibri Light"/>
                <a:cs typeface="Calibri Light"/>
              </a:rPr>
              <a:t>de</a:t>
            </a:r>
            <a:r>
              <a:rPr sz="1400" spc="-5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confort,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30" dirty="0">
                <a:latin typeface="Calibri Light"/>
                <a:cs typeface="Calibri Light"/>
              </a:rPr>
              <a:t>tomar</a:t>
            </a:r>
            <a:r>
              <a:rPr sz="1400" spc="-45" dirty="0">
                <a:latin typeface="Calibri Light"/>
                <a:cs typeface="Calibri Light"/>
              </a:rPr>
              <a:t> </a:t>
            </a:r>
            <a:r>
              <a:rPr sz="1400" spc="-15" dirty="0">
                <a:latin typeface="Calibri Light"/>
                <a:cs typeface="Calibri Light"/>
              </a:rPr>
              <a:t>la </a:t>
            </a:r>
            <a:r>
              <a:rPr sz="1400" spc="-300" dirty="0">
                <a:latin typeface="Calibri Light"/>
                <a:cs typeface="Calibri Light"/>
              </a:rPr>
              <a:t> </a:t>
            </a:r>
            <a:r>
              <a:rPr sz="1400" spc="-35" dirty="0">
                <a:latin typeface="Calibri Light"/>
                <a:cs typeface="Calibri Light"/>
              </a:rPr>
              <a:t>iniciativa,</a:t>
            </a:r>
            <a:r>
              <a:rPr sz="1400" spc="-50" dirty="0">
                <a:latin typeface="Calibri Light"/>
                <a:cs typeface="Calibri Light"/>
              </a:rPr>
              <a:t> provocar, reactivar.</a:t>
            </a:r>
            <a:endParaRPr sz="1400">
              <a:latin typeface="Calibri Light"/>
              <a:cs typeface="Calibri Light"/>
            </a:endParaRPr>
          </a:p>
          <a:p>
            <a:pPr marL="12700" marR="5080">
              <a:lnSpc>
                <a:spcPct val="136300"/>
              </a:lnSpc>
              <a:spcBef>
                <a:spcPts val="160"/>
              </a:spcBef>
            </a:pPr>
            <a:r>
              <a:rPr sz="1350" spc="-10" dirty="0">
                <a:latin typeface="Calibri Light"/>
                <a:cs typeface="Calibri Light"/>
              </a:rPr>
              <a:t>Reaktor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propone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-5" dirty="0">
                <a:latin typeface="Calibri Light"/>
                <a:cs typeface="Calibri Light"/>
              </a:rPr>
              <a:t>pasar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5" dirty="0">
                <a:latin typeface="Calibri Light"/>
                <a:cs typeface="Calibri Light"/>
              </a:rPr>
              <a:t>de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5" dirty="0">
                <a:latin typeface="Calibri Light"/>
                <a:cs typeface="Calibri Light"/>
              </a:rPr>
              <a:t>un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estado</a:t>
            </a:r>
            <a:r>
              <a:rPr sz="1350" spc="275" dirty="0">
                <a:latin typeface="Calibri Light"/>
                <a:cs typeface="Calibri Light"/>
              </a:rPr>
              <a:t> </a:t>
            </a:r>
            <a:r>
              <a:rPr sz="1350" spc="-5" dirty="0">
                <a:latin typeface="Calibri Light"/>
                <a:cs typeface="Calibri Light"/>
              </a:rPr>
              <a:t>(el</a:t>
            </a:r>
            <a:r>
              <a:rPr sz="1350" spc="-20" dirty="0">
                <a:latin typeface="Calibri Light"/>
                <a:cs typeface="Calibri Light"/>
              </a:rPr>
              <a:t> </a:t>
            </a:r>
            <a:r>
              <a:rPr sz="1350" dirty="0">
                <a:latin typeface="Calibri Light"/>
                <a:cs typeface="Calibri Light"/>
              </a:rPr>
              <a:t>que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recorrimos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-15" dirty="0">
                <a:latin typeface="Calibri Light"/>
                <a:cs typeface="Calibri Light"/>
              </a:rPr>
              <a:t>hasta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-5" dirty="0">
                <a:latin typeface="Calibri Light"/>
                <a:cs typeface="Calibri Light"/>
              </a:rPr>
              <a:t>hoy)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20" dirty="0">
                <a:latin typeface="Calibri Light"/>
                <a:cs typeface="Calibri Light"/>
              </a:rPr>
              <a:t>a</a:t>
            </a:r>
            <a:r>
              <a:rPr sz="1350" spc="-25" dirty="0">
                <a:latin typeface="Calibri Light"/>
                <a:cs typeface="Calibri Light"/>
              </a:rPr>
              <a:t> </a:t>
            </a:r>
            <a:r>
              <a:rPr sz="1350" dirty="0">
                <a:latin typeface="Calibri Light"/>
                <a:cs typeface="Calibri Light"/>
              </a:rPr>
              <a:t>uno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-25" dirty="0">
                <a:latin typeface="Calibri Light"/>
                <a:cs typeface="Calibri Light"/>
              </a:rPr>
              <a:t>superior,</a:t>
            </a:r>
            <a:r>
              <a:rPr sz="1350" spc="-30" dirty="0">
                <a:latin typeface="Calibri Light"/>
                <a:cs typeface="Calibri Light"/>
              </a:rPr>
              <a:t> </a:t>
            </a:r>
            <a:r>
              <a:rPr sz="1350" spc="5" dirty="0">
                <a:latin typeface="Calibri Light"/>
                <a:cs typeface="Calibri Light"/>
              </a:rPr>
              <a:t>más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-15" dirty="0">
                <a:latin typeface="Calibri Light"/>
                <a:cs typeface="Calibri Light"/>
              </a:rPr>
              <a:t>potente,</a:t>
            </a:r>
            <a:r>
              <a:rPr sz="1350" spc="-25" dirty="0">
                <a:latin typeface="Calibri Light"/>
                <a:cs typeface="Calibri Light"/>
              </a:rPr>
              <a:t> </a:t>
            </a:r>
            <a:r>
              <a:rPr sz="1350" spc="5" dirty="0">
                <a:latin typeface="Calibri Light"/>
                <a:cs typeface="Calibri Light"/>
              </a:rPr>
              <a:t>más</a:t>
            </a:r>
            <a:r>
              <a:rPr sz="1350" spc="-35" dirty="0">
                <a:latin typeface="Calibri Light"/>
                <a:cs typeface="Calibri Light"/>
              </a:rPr>
              <a:t> </a:t>
            </a:r>
            <a:r>
              <a:rPr sz="1350" spc="-10" dirty="0">
                <a:latin typeface="Calibri Light"/>
                <a:cs typeface="Calibri Light"/>
              </a:rPr>
              <a:t>puro.</a:t>
            </a:r>
            <a:r>
              <a:rPr sz="1350" spc="270" dirty="0">
                <a:latin typeface="Calibri Light"/>
                <a:cs typeface="Calibri Light"/>
              </a:rPr>
              <a:t> </a:t>
            </a:r>
            <a:r>
              <a:rPr sz="1350" spc="-30" dirty="0">
                <a:latin typeface="Calibri Light"/>
                <a:cs typeface="Calibri Light"/>
              </a:rPr>
              <a:t>Todo </a:t>
            </a:r>
            <a:r>
              <a:rPr sz="1350" spc="5" dirty="0">
                <a:latin typeface="Calibri Light"/>
                <a:cs typeface="Calibri Light"/>
              </a:rPr>
              <a:t>se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-5" dirty="0">
                <a:latin typeface="Calibri Light"/>
                <a:cs typeface="Calibri Light"/>
              </a:rPr>
              <a:t>ilumina, </a:t>
            </a:r>
            <a:r>
              <a:rPr sz="1350" spc="-290" dirty="0">
                <a:latin typeface="Calibri Light"/>
                <a:cs typeface="Calibri Light"/>
              </a:rPr>
              <a:t> </a:t>
            </a:r>
            <a:r>
              <a:rPr sz="1350" spc="-5" dirty="0">
                <a:latin typeface="Calibri Light"/>
                <a:cs typeface="Calibri Light"/>
              </a:rPr>
              <a:t>toma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5" dirty="0">
                <a:latin typeface="Calibri Light"/>
                <a:cs typeface="Calibri Light"/>
              </a:rPr>
              <a:t>más</a:t>
            </a:r>
            <a:r>
              <a:rPr sz="1350" spc="-40" dirty="0">
                <a:latin typeface="Calibri Light"/>
                <a:cs typeface="Calibri Light"/>
              </a:rPr>
              <a:t> </a:t>
            </a:r>
            <a:r>
              <a:rPr sz="1350" spc="-5" dirty="0">
                <a:latin typeface="Calibri Light"/>
                <a:cs typeface="Calibri Light"/>
              </a:rPr>
              <a:t>vida….</a:t>
            </a:r>
            <a:endParaRPr sz="135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17500"/>
            <a:ext cx="9766300" cy="69023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917353"/>
            <a:ext cx="9766300" cy="57090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95551"/>
            <a:ext cx="9766300" cy="67242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51498"/>
            <a:ext cx="9766300" cy="6868795"/>
            <a:chOff x="457200" y="351498"/>
            <a:chExt cx="9766300" cy="686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6300" cy="67242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351498"/>
              <a:ext cx="9766298" cy="6026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95551"/>
            <a:ext cx="9765371" cy="67270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495551"/>
            <a:ext cx="9766300" cy="6727190"/>
            <a:chOff x="457200" y="495551"/>
            <a:chExt cx="9766300" cy="6727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6300" cy="67270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2296" y="1615797"/>
              <a:ext cx="7585709" cy="4660265"/>
            </a:xfrm>
            <a:custGeom>
              <a:avLst/>
              <a:gdLst/>
              <a:ahLst/>
              <a:cxnLst/>
              <a:rect l="l" t="t" r="r" b="b"/>
              <a:pathLst>
                <a:path w="7585709" h="4660265">
                  <a:moveTo>
                    <a:pt x="7585699" y="0"/>
                  </a:moveTo>
                  <a:lnTo>
                    <a:pt x="0" y="0"/>
                  </a:lnTo>
                  <a:lnTo>
                    <a:pt x="0" y="4659962"/>
                  </a:lnTo>
                  <a:lnTo>
                    <a:pt x="7585699" y="4659962"/>
                  </a:lnTo>
                  <a:lnTo>
                    <a:pt x="7585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986" y="1882111"/>
              <a:ext cx="4883205" cy="43936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009435" y="2262753"/>
            <a:ext cx="3554095" cy="35426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15"/>
              </a:spcBef>
            </a:pPr>
            <a:r>
              <a:rPr sz="1600" spc="15" dirty="0">
                <a:latin typeface="Calibri Light"/>
                <a:cs typeface="Calibri Light"/>
              </a:rPr>
              <a:t>Queremos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aprovechar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las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redes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para </a:t>
            </a:r>
            <a:r>
              <a:rPr sz="1600" spc="1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reforzar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la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personalidad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y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el</a:t>
            </a:r>
            <a:r>
              <a:rPr sz="1600" spc="15" dirty="0">
                <a:latin typeface="Calibri Light"/>
                <a:cs typeface="Calibri Light"/>
              </a:rPr>
              <a:t> mensaje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la </a:t>
            </a:r>
            <a:r>
              <a:rPr sz="1600" spc="-35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marca.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Por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este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motivo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tendremos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2 </a:t>
            </a:r>
            <a:r>
              <a:rPr sz="1600" spc="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concursos:</a:t>
            </a:r>
            <a:endParaRPr sz="16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Calibri Light"/>
              <a:cs typeface="Calibri Light"/>
            </a:endParaRPr>
          </a:p>
          <a:p>
            <a:pPr marL="12700" marR="379730">
              <a:lnSpc>
                <a:spcPct val="104400"/>
              </a:lnSpc>
            </a:pPr>
            <a:r>
              <a:rPr sz="1600" spc="-20" dirty="0">
                <a:latin typeface="Calibri Light"/>
                <a:cs typeface="Calibri Light"/>
              </a:rPr>
              <a:t>PACK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–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subir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/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compartir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fotos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con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la </a:t>
            </a:r>
            <a:r>
              <a:rPr sz="1600" spc="10" dirty="0">
                <a:latin typeface="Calibri Light"/>
                <a:cs typeface="Calibri Light"/>
              </a:rPr>
              <a:t> botella.</a:t>
            </a:r>
            <a:r>
              <a:rPr sz="1600" spc="1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Premios: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producto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sin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cargo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y </a:t>
            </a:r>
            <a:r>
              <a:rPr sz="1600" spc="-34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recargadores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celulares.</a:t>
            </a:r>
            <a:endParaRPr sz="16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Calibri Light"/>
              <a:cs typeface="Calibri Light"/>
            </a:endParaRPr>
          </a:p>
          <a:p>
            <a:pPr marL="12700" marR="120014">
              <a:lnSpc>
                <a:spcPct val="102800"/>
              </a:lnSpc>
            </a:pPr>
            <a:r>
              <a:rPr sz="1600" spc="10" dirty="0">
                <a:latin typeface="Calibri Light"/>
                <a:cs typeface="Calibri Light"/>
              </a:rPr>
              <a:t>HEROES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–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contá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la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historia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un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amigo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/ </a:t>
            </a:r>
            <a:r>
              <a:rPr sz="1600" spc="-34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compañero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trabajo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o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simplemente 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alguien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que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conoces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que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le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pone</a:t>
            </a:r>
            <a:r>
              <a:rPr sz="1600" spc="20" dirty="0">
                <a:latin typeface="Calibri Light"/>
                <a:cs typeface="Calibri Light"/>
              </a:rPr>
              <a:t> mucha 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energía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a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la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vida.</a:t>
            </a:r>
            <a:r>
              <a:rPr sz="1600" spc="1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Los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más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votados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20" dirty="0">
                <a:latin typeface="Calibri Light"/>
                <a:cs typeface="Calibri Light"/>
              </a:rPr>
              <a:t>se 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ganan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una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bici.</a:t>
            </a:r>
            <a:endParaRPr sz="16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32038"/>
            <a:ext cx="9766300" cy="6891020"/>
            <a:chOff x="457200" y="332038"/>
            <a:chExt cx="9766300" cy="6891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6300" cy="67270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332038"/>
              <a:ext cx="9766300" cy="6044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17500"/>
            <a:ext cx="9766300" cy="69023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495551"/>
            <a:ext cx="9765665" cy="6724650"/>
            <a:chOff x="457200" y="495551"/>
            <a:chExt cx="9765665" cy="6724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5371" cy="67242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87013" y="2311314"/>
              <a:ext cx="6333490" cy="3964940"/>
            </a:xfrm>
            <a:custGeom>
              <a:avLst/>
              <a:gdLst/>
              <a:ahLst/>
              <a:cxnLst/>
              <a:rect l="l" t="t" r="r" b="b"/>
              <a:pathLst>
                <a:path w="6333490" h="3964940">
                  <a:moveTo>
                    <a:pt x="6333016" y="0"/>
                  </a:moveTo>
                  <a:lnTo>
                    <a:pt x="0" y="0"/>
                  </a:lnTo>
                  <a:lnTo>
                    <a:pt x="0" y="3964445"/>
                  </a:lnTo>
                  <a:lnTo>
                    <a:pt x="6333016" y="3964445"/>
                  </a:lnTo>
                  <a:lnTo>
                    <a:pt x="6333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7606" y="2319959"/>
              <a:ext cx="2644556" cy="4024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17499"/>
            <a:ext cx="9766300" cy="6902450"/>
            <a:chOff x="457200" y="317499"/>
            <a:chExt cx="9766300" cy="6902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6300" cy="67242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317499"/>
              <a:ext cx="9719847" cy="6027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23990"/>
            <a:ext cx="9766300" cy="6896100"/>
            <a:chOff x="457200" y="323990"/>
            <a:chExt cx="9766300" cy="6896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6300" cy="67242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323990"/>
              <a:ext cx="9742780" cy="6021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17500"/>
            <a:ext cx="9765665" cy="6905625"/>
            <a:chOff x="457200" y="317500"/>
            <a:chExt cx="9765665" cy="6905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5371" cy="67270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317500"/>
              <a:ext cx="9735685" cy="6073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43827"/>
            <a:ext cx="9766300" cy="6878955"/>
            <a:chOff x="457200" y="343827"/>
            <a:chExt cx="9766300" cy="6878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6300" cy="67270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75" y="343827"/>
              <a:ext cx="9747624" cy="6071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17499"/>
            <a:ext cx="9766300" cy="6905625"/>
            <a:chOff x="457200" y="317499"/>
            <a:chExt cx="9766300" cy="6905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6300" cy="67270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952" y="317499"/>
              <a:ext cx="9740547" cy="60973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17499"/>
            <a:ext cx="9765665" cy="6902450"/>
            <a:chOff x="457200" y="317499"/>
            <a:chExt cx="9765665" cy="6902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5371" cy="67242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76" y="317499"/>
              <a:ext cx="9746694" cy="6036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95551"/>
            <a:ext cx="9766300" cy="67242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53108" y="2116449"/>
            <a:ext cx="7456170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sz="1600" spc="10" dirty="0">
                <a:latin typeface="Calibri Light"/>
                <a:cs typeface="Calibri Light"/>
              </a:rPr>
              <a:t>Proponemos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reutilizar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los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spots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radio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la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música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creada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para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Reaktor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que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hablan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 </a:t>
            </a:r>
            <a:r>
              <a:rPr sz="1600" spc="-34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salir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la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zona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confort,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Reaktivarse,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vivir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con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pasión:</a:t>
            </a:r>
            <a:endParaRPr sz="16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17745" y="3232468"/>
            <a:ext cx="4465955" cy="744855"/>
            <a:chOff x="3217745" y="3232468"/>
            <a:chExt cx="4465955" cy="7448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1002" y="3232468"/>
              <a:ext cx="742331" cy="7418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9183" y="3232468"/>
              <a:ext cx="742331" cy="7418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7745" y="3235372"/>
              <a:ext cx="742331" cy="741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95551"/>
            <a:ext cx="9766300" cy="67242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65953" y="2256657"/>
            <a:ext cx="3685540" cy="203390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20"/>
              </a:spcBef>
            </a:pPr>
            <a:r>
              <a:rPr sz="1600" spc="10" dirty="0">
                <a:latin typeface="Calibri Light"/>
                <a:cs typeface="Calibri Light"/>
              </a:rPr>
              <a:t>Estamos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considerando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el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auspicio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en </a:t>
            </a:r>
            <a:r>
              <a:rPr sz="1600" spc="1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MULTIVISION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-10" dirty="0">
                <a:latin typeface="Calibri Light"/>
                <a:cs typeface="Calibri Light"/>
              </a:rPr>
              <a:t>ya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que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tiene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fuerte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llegada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en </a:t>
            </a:r>
            <a:r>
              <a:rPr sz="1600" spc="-34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Salta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y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-15" dirty="0">
                <a:latin typeface="Calibri Light"/>
                <a:cs typeface="Calibri Light"/>
              </a:rPr>
              <a:t>Jujuy,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además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emisiones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por </a:t>
            </a:r>
            <a:r>
              <a:rPr sz="1600" spc="1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cable, </a:t>
            </a:r>
            <a:r>
              <a:rPr sz="1600" spc="15" dirty="0">
                <a:latin typeface="Calibri Light"/>
                <a:cs typeface="Calibri Light"/>
              </a:rPr>
              <a:t>app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y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web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en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20" dirty="0">
                <a:latin typeface="Calibri Light"/>
                <a:cs typeface="Calibri Light"/>
              </a:rPr>
              <a:t>muchas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otras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ciudades </a:t>
            </a:r>
            <a:r>
              <a:rPr sz="1600" spc="-35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del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-15" dirty="0">
                <a:latin typeface="Calibri Light"/>
                <a:cs typeface="Calibri Light"/>
              </a:rPr>
              <a:t>interior.</a:t>
            </a:r>
            <a:endParaRPr sz="16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Calibri Light"/>
              <a:cs typeface="Calibri Light"/>
            </a:endParaRPr>
          </a:p>
          <a:p>
            <a:pPr marL="12700" marR="90170">
              <a:lnSpc>
                <a:spcPct val="105000"/>
              </a:lnSpc>
            </a:pPr>
            <a:r>
              <a:rPr sz="1600" spc="5" dirty="0">
                <a:latin typeface="Calibri Light"/>
                <a:cs typeface="Calibri Light"/>
              </a:rPr>
              <a:t>La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propuesta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abarca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PNT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en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3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programas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y </a:t>
            </a:r>
            <a:r>
              <a:rPr sz="1600" spc="-35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stories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en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sus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redes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sociales.</a:t>
            </a:r>
            <a:endParaRPr sz="16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0229" y="2241762"/>
            <a:ext cx="8968105" cy="4004310"/>
            <a:chOff x="1000229" y="2241762"/>
            <a:chExt cx="8968105" cy="40043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229" y="4510247"/>
              <a:ext cx="4355139" cy="17352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0777" y="4017022"/>
              <a:ext cx="4437155" cy="17898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5396" y="2241762"/>
              <a:ext cx="4422536" cy="1789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17500"/>
            <a:ext cx="9766300" cy="69023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17500"/>
            <a:ext cx="9766300" cy="69023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95551"/>
            <a:ext cx="9766300" cy="6724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495551"/>
            <a:ext cx="9766300" cy="6724650"/>
            <a:chOff x="457200" y="495551"/>
            <a:chExt cx="9766300" cy="6724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6300" cy="67242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5242854"/>
              <a:ext cx="9766298" cy="1102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95551"/>
            <a:ext cx="9766300" cy="67242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560070" marR="5080" indent="-548005">
              <a:lnSpc>
                <a:spcPct val="102699"/>
              </a:lnSpc>
              <a:spcBef>
                <a:spcPts val="25"/>
              </a:spcBef>
            </a:pPr>
            <a:r>
              <a:rPr spc="-15" dirty="0"/>
              <a:t>Reaktor </a:t>
            </a:r>
            <a:r>
              <a:rPr dirty="0"/>
              <a:t>es </a:t>
            </a:r>
            <a:r>
              <a:rPr spc="-5" dirty="0"/>
              <a:t>una bebida </a:t>
            </a:r>
            <a:r>
              <a:rPr spc="-15" dirty="0"/>
              <a:t>energética </a:t>
            </a:r>
            <a:r>
              <a:rPr spc="-10" dirty="0"/>
              <a:t>con </a:t>
            </a:r>
            <a:r>
              <a:rPr spc="-5" dirty="0"/>
              <a:t>la </a:t>
            </a:r>
            <a:r>
              <a:rPr spc="-10" dirty="0"/>
              <a:t>calidad </a:t>
            </a:r>
            <a:r>
              <a:rPr dirty="0"/>
              <a:t>y </a:t>
            </a:r>
            <a:r>
              <a:rPr spc="-5" dirty="0"/>
              <a:t>la </a:t>
            </a:r>
            <a:r>
              <a:rPr spc="-10" dirty="0"/>
              <a:t>eficacia </a:t>
            </a:r>
            <a:r>
              <a:rPr spc="-5" dirty="0"/>
              <a:t>de las </a:t>
            </a:r>
            <a:r>
              <a:rPr spc="-10" dirty="0"/>
              <a:t>No. </a:t>
            </a:r>
            <a:r>
              <a:rPr dirty="0"/>
              <a:t>1 </a:t>
            </a:r>
            <a:r>
              <a:rPr spc="-484" dirty="0"/>
              <a:t> </a:t>
            </a:r>
            <a:r>
              <a:rPr spc="-5" dirty="0"/>
              <a:t>mundiales</a:t>
            </a:r>
            <a:r>
              <a:rPr spc="-10" dirty="0"/>
              <a:t> pero</a:t>
            </a:r>
            <a:r>
              <a:rPr spc="-15" dirty="0"/>
              <a:t> </a:t>
            </a:r>
            <a:r>
              <a:rPr spc="-10" dirty="0"/>
              <a:t>con</a:t>
            </a:r>
            <a:r>
              <a:rPr spc="-15" dirty="0"/>
              <a:t> </a:t>
            </a:r>
            <a:r>
              <a:rPr spc="-5" dirty="0"/>
              <a:t>una</a:t>
            </a:r>
            <a:r>
              <a:rPr spc="-15" dirty="0"/>
              <a:t> </a:t>
            </a:r>
            <a:r>
              <a:rPr spc="-10" dirty="0"/>
              <a:t>botella </a:t>
            </a:r>
            <a:r>
              <a:rPr dirty="0"/>
              <a:t>y</a:t>
            </a:r>
            <a:r>
              <a:rPr spc="-10" dirty="0"/>
              <a:t> </a:t>
            </a:r>
            <a:r>
              <a:rPr spc="-5" dirty="0"/>
              <a:t>un</a:t>
            </a:r>
            <a:r>
              <a:rPr spc="-15" dirty="0"/>
              <a:t> </a:t>
            </a:r>
            <a:r>
              <a:rPr spc="-10" dirty="0"/>
              <a:t>precio</a:t>
            </a:r>
            <a:r>
              <a:rPr spc="-20" dirty="0"/>
              <a:t> </a:t>
            </a:r>
            <a:r>
              <a:rPr spc="-5" dirty="0"/>
              <a:t>más </a:t>
            </a:r>
            <a:r>
              <a:rPr spc="-15" dirty="0"/>
              <a:t>convenientes.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3181" y="3582392"/>
            <a:ext cx="8013700" cy="207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 marR="77470" indent="635" algn="ctr">
              <a:lnSpc>
                <a:spcPct val="120000"/>
              </a:lnSpc>
              <a:spcBef>
                <a:spcPts val="100"/>
              </a:spcBef>
            </a:pPr>
            <a:r>
              <a:rPr sz="1600" spc="10" dirty="0">
                <a:latin typeface="Calibri Light"/>
                <a:cs typeface="Calibri Light"/>
              </a:rPr>
              <a:t>Fue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pensada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para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adaptarse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al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550" spc="25" dirty="0">
                <a:latin typeface="Calibri Light"/>
                <a:cs typeface="Calibri Light"/>
              </a:rPr>
              <a:t>estilo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35" dirty="0">
                <a:latin typeface="Calibri Light"/>
                <a:cs typeface="Calibri Light"/>
              </a:rPr>
              <a:t>de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30" dirty="0">
                <a:latin typeface="Calibri Light"/>
                <a:cs typeface="Calibri Light"/>
              </a:rPr>
              <a:t>vida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30" dirty="0">
                <a:latin typeface="Calibri Light"/>
                <a:cs typeface="Calibri Light"/>
              </a:rPr>
              <a:t>actual</a:t>
            </a:r>
            <a:r>
              <a:rPr sz="1600" spc="30" dirty="0">
                <a:latin typeface="Calibri Light"/>
                <a:cs typeface="Calibri Light"/>
              </a:rPr>
              <a:t>,</a:t>
            </a:r>
            <a:r>
              <a:rPr sz="1600" spc="2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es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un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compañero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para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alcanzar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las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metas </a:t>
            </a:r>
            <a:r>
              <a:rPr sz="1600" spc="1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diarias,</a:t>
            </a:r>
            <a:r>
              <a:rPr sz="1600" spc="2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sin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pretensiones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e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intentando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estar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siempre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cerca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de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los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consumidores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y</a:t>
            </a:r>
            <a:r>
              <a:rPr sz="1600" spc="30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escuchar</a:t>
            </a:r>
            <a:r>
              <a:rPr sz="1600" spc="3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sus </a:t>
            </a:r>
            <a:r>
              <a:rPr sz="1600" spc="-350" dirty="0">
                <a:latin typeface="Calibri Light"/>
                <a:cs typeface="Calibri Light"/>
              </a:rPr>
              <a:t> </a:t>
            </a:r>
            <a:r>
              <a:rPr sz="1600" spc="15" dirty="0">
                <a:latin typeface="Calibri Light"/>
                <a:cs typeface="Calibri Light"/>
              </a:rPr>
              <a:t>necesidades.</a:t>
            </a:r>
            <a:endParaRPr sz="16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1900">
              <a:latin typeface="Calibri Light"/>
              <a:cs typeface="Calibri Light"/>
            </a:endParaRPr>
          </a:p>
          <a:p>
            <a:pPr marL="12700" marR="5080" indent="-1905" algn="ctr">
              <a:lnSpc>
                <a:spcPct val="121100"/>
              </a:lnSpc>
              <a:spcBef>
                <a:spcPts val="5"/>
              </a:spcBef>
            </a:pPr>
            <a:r>
              <a:rPr sz="1550" spc="20" dirty="0">
                <a:latin typeface="Calibri Light"/>
                <a:cs typeface="Calibri Light"/>
              </a:rPr>
              <a:t>Sí,</a:t>
            </a:r>
            <a:r>
              <a:rPr sz="1550" spc="30" dirty="0">
                <a:latin typeface="Calibri Light"/>
                <a:cs typeface="Calibri Light"/>
              </a:rPr>
              <a:t> </a:t>
            </a:r>
            <a:r>
              <a:rPr sz="1550" spc="25" dirty="0">
                <a:latin typeface="Calibri Light"/>
                <a:cs typeface="Calibri Light"/>
              </a:rPr>
              <a:t>el</a:t>
            </a:r>
            <a:r>
              <a:rPr sz="1550" spc="40" dirty="0">
                <a:latin typeface="Calibri Light"/>
                <a:cs typeface="Calibri Light"/>
              </a:rPr>
              <a:t> </a:t>
            </a:r>
            <a:r>
              <a:rPr sz="1550" spc="25" dirty="0">
                <a:latin typeface="Calibri Light"/>
                <a:cs typeface="Calibri Light"/>
              </a:rPr>
              <a:t>estatus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20" dirty="0">
                <a:latin typeface="Calibri Light"/>
                <a:cs typeface="Calibri Light"/>
              </a:rPr>
              <a:t>y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20" dirty="0">
                <a:latin typeface="Calibri Light"/>
                <a:cs typeface="Calibri Light"/>
              </a:rPr>
              <a:t>la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35" dirty="0">
                <a:latin typeface="Calibri Light"/>
                <a:cs typeface="Calibri Light"/>
              </a:rPr>
              <a:t>imagen</a:t>
            </a:r>
            <a:r>
              <a:rPr sz="1550" spc="55" dirty="0">
                <a:latin typeface="Calibri Light"/>
                <a:cs typeface="Calibri Light"/>
              </a:rPr>
              <a:t> </a:t>
            </a:r>
            <a:r>
              <a:rPr sz="1550" spc="30" dirty="0">
                <a:latin typeface="Calibri Light"/>
                <a:cs typeface="Calibri Light"/>
              </a:rPr>
              <a:t>seguirán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35" dirty="0">
                <a:latin typeface="Calibri Light"/>
                <a:cs typeface="Calibri Light"/>
              </a:rPr>
              <a:t>siendo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25" dirty="0">
                <a:latin typeface="Calibri Light"/>
                <a:cs typeface="Calibri Light"/>
              </a:rPr>
              <a:t>valores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30" dirty="0">
                <a:latin typeface="Calibri Light"/>
                <a:cs typeface="Calibri Light"/>
              </a:rPr>
              <a:t>importantes</a:t>
            </a:r>
            <a:r>
              <a:rPr sz="1550" spc="45" dirty="0">
                <a:latin typeface="Calibri Light"/>
                <a:cs typeface="Calibri Light"/>
              </a:rPr>
              <a:t> </a:t>
            </a:r>
            <a:r>
              <a:rPr sz="1550" spc="35" dirty="0">
                <a:latin typeface="Calibri Light"/>
                <a:cs typeface="Calibri Light"/>
              </a:rPr>
              <a:t>de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20" dirty="0">
                <a:latin typeface="Calibri Light"/>
                <a:cs typeface="Calibri Light"/>
              </a:rPr>
              <a:t>la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25" dirty="0">
                <a:latin typeface="Calibri Light"/>
                <a:cs typeface="Calibri Light"/>
              </a:rPr>
              <a:t>categoría,</a:t>
            </a:r>
            <a:r>
              <a:rPr sz="1550" spc="30" dirty="0">
                <a:latin typeface="Calibri Light"/>
                <a:cs typeface="Calibri Light"/>
              </a:rPr>
              <a:t> </a:t>
            </a:r>
            <a:r>
              <a:rPr sz="1550" spc="25" dirty="0">
                <a:latin typeface="Calibri Light"/>
                <a:cs typeface="Calibri Light"/>
              </a:rPr>
              <a:t>pero</a:t>
            </a:r>
            <a:r>
              <a:rPr sz="1550" spc="50" dirty="0">
                <a:latin typeface="Calibri Light"/>
                <a:cs typeface="Calibri Light"/>
              </a:rPr>
              <a:t> </a:t>
            </a:r>
            <a:r>
              <a:rPr sz="1550" spc="25" dirty="0">
                <a:latin typeface="Calibri Light"/>
                <a:cs typeface="Calibri Light"/>
              </a:rPr>
              <a:t>los </a:t>
            </a:r>
            <a:r>
              <a:rPr sz="1550" spc="30" dirty="0">
                <a:latin typeface="Calibri Light"/>
                <a:cs typeface="Calibri Light"/>
              </a:rPr>
              <a:t> </a:t>
            </a:r>
            <a:r>
              <a:rPr sz="1550" spc="35" dirty="0">
                <a:latin typeface="Calibri Light"/>
                <a:cs typeface="Calibri Light"/>
              </a:rPr>
              <a:t>consumidores</a:t>
            </a:r>
            <a:r>
              <a:rPr sz="1550" spc="55" dirty="0">
                <a:latin typeface="Calibri Light"/>
                <a:cs typeface="Calibri Light"/>
              </a:rPr>
              <a:t> </a:t>
            </a:r>
            <a:r>
              <a:rPr sz="1550" spc="35" dirty="0">
                <a:latin typeface="Calibri Light"/>
                <a:cs typeface="Calibri Light"/>
              </a:rPr>
              <a:t>piden</a:t>
            </a:r>
            <a:r>
              <a:rPr sz="1550" spc="60" dirty="0">
                <a:latin typeface="Calibri Light"/>
                <a:cs typeface="Calibri Light"/>
              </a:rPr>
              <a:t> </a:t>
            </a:r>
            <a:r>
              <a:rPr sz="1550" spc="45" dirty="0">
                <a:latin typeface="Calibri Light"/>
                <a:cs typeface="Calibri Light"/>
              </a:rPr>
              <a:t>más</a:t>
            </a:r>
            <a:r>
              <a:rPr sz="1550" spc="55" dirty="0">
                <a:latin typeface="Calibri Light"/>
                <a:cs typeface="Calibri Light"/>
              </a:rPr>
              <a:t> </a:t>
            </a:r>
            <a:r>
              <a:rPr sz="1550" spc="20" dirty="0">
                <a:latin typeface="Calibri Light"/>
                <a:cs typeface="Calibri Light"/>
              </a:rPr>
              <a:t>y</a:t>
            </a:r>
            <a:r>
              <a:rPr sz="1550" spc="65" dirty="0">
                <a:latin typeface="Calibri Light"/>
                <a:cs typeface="Calibri Light"/>
              </a:rPr>
              <a:t> </a:t>
            </a:r>
            <a:r>
              <a:rPr sz="1550" spc="30" dirty="0">
                <a:latin typeface="Calibri Light"/>
                <a:cs typeface="Calibri Light"/>
              </a:rPr>
              <a:t>Reaktor</a:t>
            </a:r>
            <a:r>
              <a:rPr sz="1550" spc="55" dirty="0">
                <a:latin typeface="Calibri Light"/>
                <a:cs typeface="Calibri Light"/>
              </a:rPr>
              <a:t> </a:t>
            </a:r>
            <a:r>
              <a:rPr sz="1550" spc="25" dirty="0">
                <a:latin typeface="Calibri Light"/>
                <a:cs typeface="Calibri Light"/>
              </a:rPr>
              <a:t>representa</a:t>
            </a:r>
            <a:r>
              <a:rPr sz="1550" spc="55" dirty="0">
                <a:latin typeface="Calibri Light"/>
                <a:cs typeface="Calibri Light"/>
              </a:rPr>
              <a:t> </a:t>
            </a:r>
            <a:r>
              <a:rPr sz="1550" spc="35" dirty="0">
                <a:latin typeface="Calibri Light"/>
                <a:cs typeface="Calibri Light"/>
              </a:rPr>
              <a:t>sus</a:t>
            </a:r>
            <a:r>
              <a:rPr sz="1550" spc="65" dirty="0">
                <a:latin typeface="Calibri Light"/>
                <a:cs typeface="Calibri Light"/>
              </a:rPr>
              <a:t> </a:t>
            </a:r>
            <a:r>
              <a:rPr sz="1550" spc="35" dirty="0">
                <a:latin typeface="Calibri Light"/>
                <a:cs typeface="Calibri Light"/>
              </a:rPr>
              <a:t>necesidades,</a:t>
            </a:r>
            <a:r>
              <a:rPr sz="1550" spc="40" dirty="0">
                <a:latin typeface="Calibri Light"/>
                <a:cs typeface="Calibri Light"/>
              </a:rPr>
              <a:t> </a:t>
            </a:r>
            <a:r>
              <a:rPr sz="1550" spc="30" dirty="0">
                <a:latin typeface="Calibri Light"/>
                <a:cs typeface="Calibri Light"/>
              </a:rPr>
              <a:t>individualidad</a:t>
            </a:r>
            <a:r>
              <a:rPr sz="1550" spc="60" dirty="0">
                <a:latin typeface="Calibri Light"/>
                <a:cs typeface="Calibri Light"/>
              </a:rPr>
              <a:t> </a:t>
            </a:r>
            <a:r>
              <a:rPr sz="1550" spc="20" dirty="0">
                <a:latin typeface="Calibri Light"/>
                <a:cs typeface="Calibri Light"/>
              </a:rPr>
              <a:t>y</a:t>
            </a:r>
            <a:r>
              <a:rPr sz="1550" spc="60" dirty="0">
                <a:latin typeface="Calibri Light"/>
                <a:cs typeface="Calibri Light"/>
              </a:rPr>
              <a:t> </a:t>
            </a:r>
            <a:r>
              <a:rPr sz="1550" spc="30" dirty="0">
                <a:latin typeface="Calibri Light"/>
                <a:cs typeface="Calibri Light"/>
              </a:rPr>
              <a:t>autoexpresión</a:t>
            </a:r>
            <a:r>
              <a:rPr sz="1600" spc="30" dirty="0">
                <a:latin typeface="Calibri Light"/>
                <a:cs typeface="Calibri Light"/>
              </a:rPr>
              <a:t>.</a:t>
            </a:r>
            <a:endParaRPr sz="16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600" spc="5" dirty="0">
                <a:latin typeface="Calibri Light"/>
                <a:cs typeface="Calibri Light"/>
              </a:rPr>
              <a:t>Reaktor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celebra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dirty="0">
                <a:latin typeface="Calibri Light"/>
                <a:cs typeface="Calibri Light"/>
              </a:rPr>
              <a:t>a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las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personas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inconformistas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que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buscan</a:t>
            </a:r>
            <a:r>
              <a:rPr sz="1600" spc="5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energía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para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5" dirty="0">
                <a:latin typeface="Calibri Light"/>
                <a:cs typeface="Calibri Light"/>
              </a:rPr>
              <a:t>alcanzar</a:t>
            </a:r>
            <a:r>
              <a:rPr sz="1600" spc="40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sus</a:t>
            </a:r>
            <a:r>
              <a:rPr sz="1600" spc="45" dirty="0">
                <a:latin typeface="Calibri Light"/>
                <a:cs typeface="Calibri Light"/>
              </a:rPr>
              <a:t> </a:t>
            </a:r>
            <a:r>
              <a:rPr sz="1600" spc="10" dirty="0">
                <a:latin typeface="Calibri Light"/>
                <a:cs typeface="Calibri Light"/>
              </a:rPr>
              <a:t>metas.</a:t>
            </a:r>
            <a:endParaRPr sz="16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95551"/>
            <a:ext cx="9766300" cy="67242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495551"/>
            <a:ext cx="9766300" cy="6724650"/>
            <a:chOff x="457200" y="495551"/>
            <a:chExt cx="9766300" cy="6724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95551"/>
              <a:ext cx="9766300" cy="67242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34328" y="2033107"/>
              <a:ext cx="8769350" cy="2782570"/>
            </a:xfrm>
            <a:custGeom>
              <a:avLst/>
              <a:gdLst/>
              <a:ahLst/>
              <a:cxnLst/>
              <a:rect l="l" t="t" r="r" b="b"/>
              <a:pathLst>
                <a:path w="8769350" h="2782570">
                  <a:moveTo>
                    <a:pt x="8768791" y="0"/>
                  </a:moveTo>
                  <a:lnTo>
                    <a:pt x="0" y="0"/>
                  </a:lnTo>
                  <a:lnTo>
                    <a:pt x="0" y="2782067"/>
                  </a:lnTo>
                  <a:lnTo>
                    <a:pt x="8768791" y="2782067"/>
                  </a:lnTo>
                  <a:lnTo>
                    <a:pt x="8768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0992" y="1718662"/>
            <a:ext cx="4276725" cy="3369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500"/>
              </a:lnSpc>
              <a:spcBef>
                <a:spcPts val="120"/>
              </a:spcBef>
            </a:pP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El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objetivo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clave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de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Reaktor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es la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democratización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de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su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categoría: </a:t>
            </a:r>
            <a:r>
              <a:rPr sz="1300" spc="-28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llevar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las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bebidas energizantes 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a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más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personas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sin dejar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de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ser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au</a:t>
            </a:r>
            <a:r>
              <a:rPr sz="1250" spc="-10" dirty="0">
                <a:solidFill>
                  <a:srgbClr val="1D1D1B"/>
                </a:solidFill>
                <a:latin typeface="Calibri Light"/>
                <a:cs typeface="Calibri Light"/>
              </a:rPr>
              <a:t>t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é</a:t>
            </a:r>
            <a:r>
              <a:rPr sz="1250" spc="-10" dirty="0">
                <a:solidFill>
                  <a:srgbClr val="1D1D1B"/>
                </a:solidFill>
                <a:latin typeface="Calibri Light"/>
                <a:cs typeface="Calibri Light"/>
              </a:rPr>
              <a:t>n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ti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c</a:t>
            </a:r>
            <a:r>
              <a:rPr sz="1250" spc="20" dirty="0">
                <a:solidFill>
                  <a:srgbClr val="1D1D1B"/>
                </a:solidFill>
                <a:latin typeface="Calibri Light"/>
                <a:cs typeface="Calibri Light"/>
              </a:rPr>
              <a:t>a</a:t>
            </a:r>
            <a:r>
              <a:rPr sz="1250" spc="-3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20" dirty="0">
                <a:solidFill>
                  <a:srgbClr val="1D1D1B"/>
                </a:solidFill>
                <a:latin typeface="Calibri Light"/>
                <a:cs typeface="Calibri Light"/>
              </a:rPr>
              <a:t>y</a:t>
            </a:r>
            <a:r>
              <a:rPr sz="1250" spc="-5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a</a:t>
            </a:r>
            <a:r>
              <a:rPr sz="1250" spc="10" dirty="0">
                <a:solidFill>
                  <a:srgbClr val="1D1D1B"/>
                </a:solidFill>
                <a:latin typeface="Calibri Light"/>
                <a:cs typeface="Calibri Light"/>
              </a:rPr>
              <a:t>mb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icio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s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a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.</a:t>
            </a:r>
            <a:r>
              <a:rPr sz="1300" spc="-4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Es</a:t>
            </a:r>
            <a:r>
              <a:rPr sz="1300" spc="-3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s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i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mp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l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e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,</a:t>
            </a:r>
            <a:r>
              <a:rPr sz="1300" spc="-5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30" dirty="0">
                <a:solidFill>
                  <a:srgbClr val="1D1D1B"/>
                </a:solidFill>
                <a:latin typeface="Calibri Light"/>
                <a:cs typeface="Calibri Light"/>
              </a:rPr>
              <a:t>r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e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a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li</a:t>
            </a:r>
            <a:r>
              <a:rPr sz="1300" spc="-35" dirty="0">
                <a:solidFill>
                  <a:srgbClr val="1D1D1B"/>
                </a:solidFill>
                <a:latin typeface="Calibri Light"/>
                <a:cs typeface="Calibri Light"/>
              </a:rPr>
              <a:t>s</a:t>
            </a:r>
            <a:r>
              <a:rPr sz="1300" spc="-30" dirty="0">
                <a:solidFill>
                  <a:srgbClr val="1D1D1B"/>
                </a:solidFill>
                <a:latin typeface="Calibri Light"/>
                <a:cs typeface="Calibri Light"/>
              </a:rPr>
              <a:t>t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a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,</a:t>
            </a:r>
            <a:r>
              <a:rPr sz="1300" spc="-4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co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n</a:t>
            </a:r>
            <a:r>
              <a:rPr sz="1300" spc="-5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mu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c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h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o</a:t>
            </a:r>
            <a:r>
              <a:rPr sz="1300" spc="-6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se</a:t>
            </a:r>
            <a:r>
              <a:rPr sz="1300" spc="-35" dirty="0">
                <a:solidFill>
                  <a:srgbClr val="1D1D1B"/>
                </a:solidFill>
                <a:latin typeface="Calibri Light"/>
                <a:cs typeface="Calibri Light"/>
              </a:rPr>
              <a:t>n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ti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d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o  </a:t>
            </a:r>
            <a:r>
              <a:rPr sz="1300" spc="-30" dirty="0">
                <a:solidFill>
                  <a:srgbClr val="1D1D1B"/>
                </a:solidFill>
                <a:latin typeface="Calibri Light"/>
                <a:cs typeface="Calibri Light"/>
              </a:rPr>
              <a:t>co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mún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,</a:t>
            </a:r>
            <a:r>
              <a:rPr sz="1300" spc="-5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-10" dirty="0">
                <a:solidFill>
                  <a:srgbClr val="1D1D1B"/>
                </a:solidFill>
                <a:latin typeface="Calibri Light"/>
                <a:cs typeface="Calibri Light"/>
              </a:rPr>
              <a:t>s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i</a:t>
            </a:r>
            <a:r>
              <a:rPr sz="1250" spc="25" dirty="0">
                <a:solidFill>
                  <a:srgbClr val="1D1D1B"/>
                </a:solidFill>
                <a:latin typeface="Calibri Light"/>
                <a:cs typeface="Calibri Light"/>
              </a:rPr>
              <a:t>n</a:t>
            </a:r>
            <a:r>
              <a:rPr sz="1250" spc="-4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p</a:t>
            </a:r>
            <a:r>
              <a:rPr sz="1250" spc="-10" dirty="0">
                <a:solidFill>
                  <a:srgbClr val="1D1D1B"/>
                </a:solidFill>
                <a:latin typeface="Calibri Light"/>
                <a:cs typeface="Calibri Light"/>
              </a:rPr>
              <a:t>ret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ende</a:t>
            </a:r>
            <a:r>
              <a:rPr sz="1250" spc="15" dirty="0">
                <a:solidFill>
                  <a:srgbClr val="1D1D1B"/>
                </a:solidFill>
                <a:latin typeface="Calibri Light"/>
                <a:cs typeface="Calibri Light"/>
              </a:rPr>
              <a:t>r</a:t>
            </a:r>
            <a:r>
              <a:rPr sz="1250" spc="-3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se</a:t>
            </a:r>
            <a:r>
              <a:rPr sz="1250" spc="15" dirty="0">
                <a:solidFill>
                  <a:srgbClr val="1D1D1B"/>
                </a:solidFill>
                <a:latin typeface="Calibri Light"/>
                <a:cs typeface="Calibri Light"/>
              </a:rPr>
              <a:t>r</a:t>
            </a:r>
            <a:r>
              <a:rPr sz="1250" spc="-3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a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lg</a:t>
            </a:r>
            <a:r>
              <a:rPr sz="1250" spc="25" dirty="0">
                <a:solidFill>
                  <a:srgbClr val="1D1D1B"/>
                </a:solidFill>
                <a:latin typeface="Calibri Light"/>
                <a:cs typeface="Calibri Light"/>
              </a:rPr>
              <a:t>o</a:t>
            </a:r>
            <a:r>
              <a:rPr sz="1250" spc="-4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qu</a:t>
            </a:r>
            <a:r>
              <a:rPr sz="1250" spc="20" dirty="0">
                <a:solidFill>
                  <a:srgbClr val="1D1D1B"/>
                </a:solidFill>
                <a:latin typeface="Calibri Light"/>
                <a:cs typeface="Calibri Light"/>
              </a:rPr>
              <a:t>e</a:t>
            </a:r>
            <a:r>
              <a:rPr sz="1250" spc="-4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n</a:t>
            </a:r>
            <a:r>
              <a:rPr sz="1250" spc="25" dirty="0">
                <a:solidFill>
                  <a:srgbClr val="1D1D1B"/>
                </a:solidFill>
                <a:latin typeface="Calibri Light"/>
                <a:cs typeface="Calibri Light"/>
              </a:rPr>
              <a:t>o</a:t>
            </a:r>
            <a:r>
              <a:rPr sz="1250" spc="-3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es</a:t>
            </a:r>
            <a:r>
              <a:rPr sz="1250" spc="10" dirty="0">
                <a:solidFill>
                  <a:srgbClr val="1D1D1B"/>
                </a:solidFill>
                <a:latin typeface="Calibri Light"/>
                <a:cs typeface="Calibri Light"/>
              </a:rPr>
              <a:t>.</a:t>
            </a:r>
            <a:endParaRPr sz="125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alibri Light"/>
              <a:cs typeface="Calibri Light"/>
            </a:endParaRPr>
          </a:p>
          <a:p>
            <a:pPr marL="12700" marR="7620">
              <a:lnSpc>
                <a:spcPct val="100099"/>
              </a:lnSpc>
            </a:pP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Uno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de los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valores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más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importantes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de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Reaktor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es la 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inclusión</a:t>
            </a:r>
            <a:r>
              <a:rPr sz="1300" spc="-5" dirty="0">
                <a:solidFill>
                  <a:srgbClr val="1D1D1B"/>
                </a:solidFill>
                <a:latin typeface="Calibri Light"/>
                <a:cs typeface="Calibri Light"/>
              </a:rPr>
              <a:t>. </a:t>
            </a:r>
            <a:r>
              <a:rPr sz="1300" spc="-30" dirty="0">
                <a:solidFill>
                  <a:srgbClr val="1D1D1B"/>
                </a:solidFill>
                <a:latin typeface="Calibri Light"/>
                <a:cs typeface="Calibri Light"/>
              </a:rPr>
              <a:t>La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 marca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se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enorgullece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de 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ser 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para todos</a:t>
            </a:r>
            <a:r>
              <a:rPr sz="1300" spc="-5" dirty="0">
                <a:solidFill>
                  <a:srgbClr val="1D1D1B"/>
                </a:solidFill>
                <a:latin typeface="Calibri Light"/>
                <a:cs typeface="Calibri Light"/>
              </a:rPr>
              <a:t>, </a:t>
            </a:r>
            <a:r>
              <a:rPr sz="1300" spc="-35" dirty="0">
                <a:solidFill>
                  <a:srgbClr val="1D1D1B"/>
                </a:solidFill>
                <a:latin typeface="Calibri Light"/>
                <a:cs typeface="Calibri Light"/>
              </a:rPr>
              <a:t>independientemente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de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quiénes</a:t>
            </a:r>
            <a:r>
              <a:rPr sz="1300" spc="-6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sean</a:t>
            </a:r>
            <a:r>
              <a:rPr sz="1300" spc="-6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y</a:t>
            </a:r>
            <a:r>
              <a:rPr sz="1300" spc="-7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cuánto</a:t>
            </a:r>
            <a:r>
              <a:rPr sz="1300" spc="-6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dinero</a:t>
            </a:r>
            <a:r>
              <a:rPr sz="1300" spc="-6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tengan.</a:t>
            </a:r>
            <a:r>
              <a:rPr sz="1300" spc="-7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Sin</a:t>
            </a:r>
            <a:r>
              <a:rPr sz="1300" spc="-6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embargo,</a:t>
            </a:r>
            <a:r>
              <a:rPr sz="1300" spc="-5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no</a:t>
            </a:r>
            <a:r>
              <a:rPr sz="1300" spc="-6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se</a:t>
            </a:r>
            <a:r>
              <a:rPr sz="1300" spc="-6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posiciona </a:t>
            </a:r>
            <a:r>
              <a:rPr sz="1300" spc="-27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como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la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alternativa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más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económica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de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energy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drinks.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Por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el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contrario, construye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una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imagen 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aspiracional </a:t>
            </a:r>
            <a:r>
              <a:rPr sz="1250" spc="20" dirty="0">
                <a:solidFill>
                  <a:srgbClr val="1D1D1B"/>
                </a:solidFill>
                <a:latin typeface="Calibri Light"/>
                <a:cs typeface="Calibri Light"/>
              </a:rPr>
              <a:t>y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Premium, en </a:t>
            </a:r>
            <a:r>
              <a:rPr sz="1250" spc="1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particular</a:t>
            </a:r>
            <a:r>
              <a:rPr sz="1250" spc="-1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20" dirty="0">
                <a:solidFill>
                  <a:srgbClr val="1D1D1B"/>
                </a:solidFill>
                <a:latin typeface="Calibri Light"/>
                <a:cs typeface="Calibri Light"/>
              </a:rPr>
              <a:t>a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 nivel 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visual.</a:t>
            </a:r>
            <a:endParaRPr sz="125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Calibri Light"/>
              <a:cs typeface="Calibri Light"/>
            </a:endParaRPr>
          </a:p>
          <a:p>
            <a:pPr marL="12700" marR="103505">
              <a:lnSpc>
                <a:spcPct val="101699"/>
              </a:lnSpc>
            </a:pP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Reaktor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es </a:t>
            </a:r>
            <a:r>
              <a:rPr sz="1300" spc="-30" dirty="0">
                <a:solidFill>
                  <a:srgbClr val="1D1D1B"/>
                </a:solidFill>
                <a:latin typeface="Calibri Light"/>
                <a:cs typeface="Calibri Light"/>
              </a:rPr>
              <a:t>inspiradora,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el 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coraje </a:t>
            </a:r>
            <a:r>
              <a:rPr sz="1250" spc="20" dirty="0">
                <a:solidFill>
                  <a:srgbClr val="1D1D1B"/>
                </a:solidFill>
                <a:latin typeface="Calibri Light"/>
                <a:cs typeface="Calibri Light"/>
              </a:rPr>
              <a:t>y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la 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tenacidad triunfan sobre la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adversidad</a:t>
            </a:r>
            <a:r>
              <a:rPr sz="1250" spc="-2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y</a:t>
            </a:r>
            <a:r>
              <a:rPr sz="1300" spc="-5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esta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es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10" dirty="0">
                <a:solidFill>
                  <a:srgbClr val="1D1D1B"/>
                </a:solidFill>
                <a:latin typeface="Calibri Light"/>
                <a:cs typeface="Calibri Light"/>
              </a:rPr>
              <a:t>la</a:t>
            </a:r>
            <a:r>
              <a:rPr sz="1300" spc="-3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actitud</a:t>
            </a:r>
            <a:r>
              <a:rPr sz="1300" spc="-3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15" dirty="0">
                <a:solidFill>
                  <a:srgbClr val="1D1D1B"/>
                </a:solidFill>
                <a:latin typeface="Calibri Light"/>
                <a:cs typeface="Calibri Light"/>
              </a:rPr>
              <a:t>que</a:t>
            </a:r>
            <a:r>
              <a:rPr sz="1300" spc="-30" dirty="0">
                <a:solidFill>
                  <a:srgbClr val="1D1D1B"/>
                </a:solidFill>
                <a:latin typeface="Calibri Light"/>
                <a:cs typeface="Calibri Light"/>
              </a:rPr>
              <a:t> proyecta </a:t>
            </a:r>
            <a:r>
              <a:rPr sz="1300" dirty="0">
                <a:solidFill>
                  <a:srgbClr val="1D1D1B"/>
                </a:solidFill>
                <a:latin typeface="Calibri Light"/>
                <a:cs typeface="Calibri Light"/>
              </a:rPr>
              <a:t>a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0" dirty="0">
                <a:solidFill>
                  <a:srgbClr val="1D1D1B"/>
                </a:solidFill>
                <a:latin typeface="Calibri Light"/>
                <a:cs typeface="Calibri Light"/>
              </a:rPr>
              <a:t>sus</a:t>
            </a:r>
            <a:r>
              <a:rPr sz="1300" spc="235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300" spc="-25" dirty="0">
                <a:solidFill>
                  <a:srgbClr val="1D1D1B"/>
                </a:solidFill>
                <a:latin typeface="Calibri Light"/>
                <a:cs typeface="Calibri Light"/>
              </a:rPr>
              <a:t>consumidores. </a:t>
            </a:r>
            <a:r>
              <a:rPr sz="1300" spc="-28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Reaktor </a:t>
            </a:r>
            <a:r>
              <a:rPr sz="1250" spc="-10" dirty="0">
                <a:solidFill>
                  <a:srgbClr val="1D1D1B"/>
                </a:solidFill>
                <a:latin typeface="Calibri Light"/>
                <a:cs typeface="Calibri Light"/>
              </a:rPr>
              <a:t>inspira </a:t>
            </a:r>
            <a:r>
              <a:rPr sz="1250" spc="20" dirty="0">
                <a:solidFill>
                  <a:srgbClr val="1D1D1B"/>
                </a:solidFill>
                <a:latin typeface="Calibri Light"/>
                <a:cs typeface="Calibri Light"/>
              </a:rPr>
              <a:t>a 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pensar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por sí mismo, </a:t>
            </a:r>
            <a:r>
              <a:rPr sz="1250" spc="20" dirty="0">
                <a:solidFill>
                  <a:srgbClr val="1D1D1B"/>
                </a:solidFill>
                <a:latin typeface="Calibri Light"/>
                <a:cs typeface="Calibri Light"/>
              </a:rPr>
              <a:t>a </a:t>
            </a:r>
            <a:r>
              <a:rPr sz="1250" spc="-10" dirty="0">
                <a:solidFill>
                  <a:srgbClr val="1D1D1B"/>
                </a:solidFill>
                <a:latin typeface="Calibri Light"/>
                <a:cs typeface="Calibri Light"/>
              </a:rPr>
              <a:t>superar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los 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límites, 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especialmente los 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propios, </a:t>
            </a:r>
            <a:r>
              <a:rPr sz="1250" spc="20" dirty="0">
                <a:solidFill>
                  <a:srgbClr val="1D1D1B"/>
                </a:solidFill>
                <a:latin typeface="Calibri Light"/>
                <a:cs typeface="Calibri Light"/>
              </a:rPr>
              <a:t>a 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ser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el</a:t>
            </a:r>
            <a:r>
              <a:rPr sz="1250" spc="1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dirty="0">
                <a:solidFill>
                  <a:srgbClr val="1D1D1B"/>
                </a:solidFill>
                <a:latin typeface="Calibri Light"/>
                <a:cs typeface="Calibri Light"/>
              </a:rPr>
              <a:t>héroe </a:t>
            </a:r>
            <a:r>
              <a:rPr sz="1250" spc="15" dirty="0">
                <a:solidFill>
                  <a:srgbClr val="1D1D1B"/>
                </a:solidFill>
                <a:latin typeface="Calibri Light"/>
                <a:cs typeface="Calibri Light"/>
              </a:rPr>
              <a:t>de </a:t>
            </a:r>
            <a:r>
              <a:rPr sz="1250" spc="5" dirty="0">
                <a:solidFill>
                  <a:srgbClr val="1D1D1B"/>
                </a:solidFill>
                <a:latin typeface="Calibri Light"/>
                <a:cs typeface="Calibri Light"/>
              </a:rPr>
              <a:t>los desafíos </a:t>
            </a:r>
            <a:r>
              <a:rPr sz="1250" spc="10" dirty="0">
                <a:solidFill>
                  <a:srgbClr val="1D1D1B"/>
                </a:solidFill>
                <a:latin typeface="Calibri Light"/>
                <a:cs typeface="Calibri Light"/>
              </a:rPr>
              <a:t> </a:t>
            </a:r>
            <a:r>
              <a:rPr sz="1250" spc="-5" dirty="0">
                <a:solidFill>
                  <a:srgbClr val="1D1D1B"/>
                </a:solidFill>
                <a:latin typeface="Calibri Light"/>
                <a:cs typeface="Calibri Light"/>
              </a:rPr>
              <a:t>cotidianos.</a:t>
            </a:r>
            <a:endParaRPr sz="1250">
              <a:latin typeface="Calibri Light"/>
              <a:cs typeface="Calibr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3757" y="1940976"/>
            <a:ext cx="4409362" cy="29663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591</Words>
  <Application>Microsoft Macintosh PowerPoint</Application>
  <PresentationFormat>Custom</PresentationFormat>
  <Paragraphs>26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Reaktor es una bebida energética con la calidad y la eficacia de las No. 1  mundiales pero con una botella y un precio más convenientes.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 Cambio imagen Rx - 2021 2</dc:title>
  <dc:creator>Valeria Lago</dc:creator>
  <cp:lastModifiedBy>valeria lago</cp:lastModifiedBy>
  <cp:revision>1</cp:revision>
  <dcterms:created xsi:type="dcterms:W3CDTF">2021-07-19T14:19:53Z</dcterms:created>
  <dcterms:modified xsi:type="dcterms:W3CDTF">2022-01-07T10:13:22Z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2021-06-02T00:00:00Z</vt:filetime>
  </property>
  <property fmtid="{D5CDD505-2E9C-101B-9397-08002B2CF9AE}" pid="3" name="Creator">
    <vt:lpwstr>PowerPoint</vt:lpwstr>
  </property>
  <property fmtid="{D5CDD505-2E9C-101B-9397-08002B2CF9AE}" pid="4" name="LastSaved">
    <vt:filetime>2021-07-19T00:00:00Z</vt:filetime>
  </property>
</Properties>
</file>